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00" d="100"/>
          <a:sy n="100" d="100"/>
        </p:scale>
        <p:origin x="-1260" y="10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E5068C0-22F1-4B20-9867-A36011E30F11}" type="datetimeFigureOut">
              <a:rPr kumimoji="1" lang="ja-JP" altLang="en-US" smtClean="0"/>
              <a:t>2025/5/13</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B3257C77-8734-4EC8-B3B4-61B6160DC3B0}" type="slidenum">
              <a:rPr kumimoji="1" lang="ja-JP" altLang="en-US" smtClean="0"/>
              <a:t>‹#›</a:t>
            </a:fld>
            <a:endParaRPr kumimoji="1" lang="ja-JP" altLang="en-US"/>
          </a:p>
        </p:txBody>
      </p:sp>
    </p:spTree>
    <p:extLst>
      <p:ext uri="{BB962C8B-B14F-4D97-AF65-F5344CB8AC3E}">
        <p14:creationId xmlns:p14="http://schemas.microsoft.com/office/powerpoint/2010/main" val="234527097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3257C77-8734-4EC8-B3B4-61B6160DC3B0}" type="slidenum">
              <a:rPr kumimoji="1" lang="ja-JP" altLang="en-US" smtClean="0"/>
              <a:t>2</a:t>
            </a:fld>
            <a:endParaRPr kumimoji="1" lang="ja-JP" altLang="en-US"/>
          </a:p>
        </p:txBody>
      </p:sp>
    </p:spTree>
    <p:extLst>
      <p:ext uri="{BB962C8B-B14F-4D97-AF65-F5344CB8AC3E}">
        <p14:creationId xmlns:p14="http://schemas.microsoft.com/office/powerpoint/2010/main" val="1534491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4146729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1435051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3318968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1829000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2402451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3162037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3121370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4032935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168645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464273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9E989E-C7D4-4762-8797-A4FAFC8A1022}" type="datetimeFigureOut">
              <a:rPr kumimoji="1" lang="ja-JP" altLang="en-US" smtClean="0"/>
              <a:t>2025/5/13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3915379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BD9E989E-C7D4-4762-8797-A4FAFC8A1022}" type="datetimeFigureOut">
              <a:rPr kumimoji="1" lang="ja-JP" altLang="en-US" smtClean="0"/>
              <a:t>2025/5/13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9A6019C0-EC6E-4FD8-87DA-60C6644745DB}" type="slidenum">
              <a:rPr kumimoji="1" lang="ja-JP" altLang="en-US" smtClean="0"/>
              <a:t>‹#›</a:t>
            </a:fld>
            <a:endParaRPr kumimoji="1" lang="ja-JP" altLang="en-US"/>
          </a:p>
        </p:txBody>
      </p:sp>
    </p:spTree>
    <p:extLst>
      <p:ext uri="{BB962C8B-B14F-4D97-AF65-F5344CB8AC3E}">
        <p14:creationId xmlns:p14="http://schemas.microsoft.com/office/powerpoint/2010/main" val="1111116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ひまわりの花&#10;&#10;自動的に生成された説明">
            <a:extLst>
              <a:ext uri="{FF2B5EF4-FFF2-40B4-BE49-F238E27FC236}">
                <a16:creationId xmlns:a16="http://schemas.microsoft.com/office/drawing/2014/main" xmlns="" id="{D7EF571F-734B-416B-D144-4BA95DC6264E}"/>
              </a:ext>
            </a:extLst>
          </p:cNvPr>
          <p:cNvPicPr>
            <a:picLocks noChangeAspect="1"/>
          </p:cNvPicPr>
          <p:nvPr/>
        </p:nvPicPr>
        <p:blipFill>
          <a:blip r:embed="rId2">
            <a:alphaModFix amt="35000"/>
            <a:extLst>
              <a:ext uri="{28A0092B-C50C-407E-A947-70E740481C1C}">
                <a14:useLocalDpi xmlns:a14="http://schemas.microsoft.com/office/drawing/2010/main" val="0"/>
              </a:ext>
            </a:extLst>
          </a:blip>
          <a:stretch>
            <a:fillRect/>
          </a:stretch>
        </p:blipFill>
        <p:spPr>
          <a:xfrm>
            <a:off x="-50559" y="38546"/>
            <a:ext cx="6947471" cy="4635266"/>
          </a:xfrm>
          <a:prstGeom prst="rect">
            <a:avLst/>
          </a:prstGeom>
        </p:spPr>
      </p:pic>
      <p:sp>
        <p:nvSpPr>
          <p:cNvPr id="6" name="テキスト ボックス 5">
            <a:extLst>
              <a:ext uri="{FF2B5EF4-FFF2-40B4-BE49-F238E27FC236}">
                <a16:creationId xmlns:a16="http://schemas.microsoft.com/office/drawing/2014/main" xmlns="" id="{65D96A96-AD5A-DCE8-5A1A-8CF62D4BE104}"/>
              </a:ext>
            </a:extLst>
          </p:cNvPr>
          <p:cNvSpPr txBox="1"/>
          <p:nvPr/>
        </p:nvSpPr>
        <p:spPr>
          <a:xfrm>
            <a:off x="310962" y="5960363"/>
            <a:ext cx="6236076" cy="3754874"/>
          </a:xfrm>
          <a:prstGeom prst="rect">
            <a:avLst/>
          </a:prstGeom>
          <a:noFill/>
        </p:spPr>
        <p:txBody>
          <a:bodyPr wrap="square" rtlCol="0">
            <a:spAutoFit/>
          </a:bodyPr>
          <a:lstStyle/>
          <a:p>
            <a:r>
              <a:rPr kumimoji="1" lang="en-US" altLang="ja-JP" sz="1400" dirty="0">
                <a:latin typeface="Times New Roman" panose="02020603050405020304" pitchFamily="18" charset="0"/>
                <a:cs typeface="Times New Roman" panose="02020603050405020304" pitchFamily="18" charset="0"/>
              </a:rPr>
              <a:t>Prof. Hany A. El-Shemy received a Ph.D. in Biochemistry from the University of Cairo, Egypt, and a Ph.D. in Genetic Engineering from the University of Hiroshima, Japan. He holds two patents and has written thirteen international books. He has also published more than 100 SCI journal papers and 55 conference presentations. Dr. El-Shemy was a technique committee member as well as chair of many international conferences. He has also served as editor for journals including PLOS ONE, BMC Genomics, and Current Issues in Molecular Biology. He has received several awards, including state prizes from the Academy of Science, Egypt (2004, 2012, and 2018), the Young Arab Researcher prize from the Shuman Foundation, Jordan (2005), and Cairo University Prizes (2007, 2010, and 2014). He served as an expert for the African Regional Center of Technology, Dakar, Senegal, as well as a visiting professor at Pan African University, African Union. He served as vice president of the Academy of Science and Technology, Egypt, from 2013 to 2014. Since 2014 he has been the dean of the Faculty of Agriculture, Cairo University. In 2018, he was elected a fellow of the African Academy of Science. From 2018 to 2022, he served as a Cultural Counsellor and Director of Cultural, Education, and Science office at Egyptian Embassy, Tokyo, Japan. </a:t>
            </a:r>
          </a:p>
        </p:txBody>
      </p:sp>
      <p:sp>
        <p:nvSpPr>
          <p:cNvPr id="2" name="タイトル 1">
            <a:extLst>
              <a:ext uri="{FF2B5EF4-FFF2-40B4-BE49-F238E27FC236}">
                <a16:creationId xmlns:a16="http://schemas.microsoft.com/office/drawing/2014/main" xmlns="" id="{644B85A4-C195-D7BD-DE32-CB7C215DE896}"/>
              </a:ext>
            </a:extLst>
          </p:cNvPr>
          <p:cNvSpPr>
            <a:spLocks noGrp="1"/>
          </p:cNvSpPr>
          <p:nvPr>
            <p:ph type="ctrTitle"/>
          </p:nvPr>
        </p:nvSpPr>
        <p:spPr>
          <a:xfrm>
            <a:off x="179756" y="575064"/>
            <a:ext cx="6567388" cy="863989"/>
          </a:xfrm>
        </p:spPr>
        <p:txBody>
          <a:bodyPr>
            <a:noAutofit/>
          </a:bodyPr>
          <a:lstStyle/>
          <a:p>
            <a:r>
              <a:rPr lang="en-US" altLang="ja-JP" sz="2800" b="1" dirty="0" smtClean="0">
                <a:effectLst/>
                <a:latin typeface="Times New Roman" panose="02020603050405020304" pitchFamily="18" charset="0"/>
                <a:ea typeface="ＭＳ Ｐゴシック" panose="020B0600070205080204" pitchFamily="50" charset="-128"/>
                <a:cs typeface="ＭＳ Ｐゴシック" panose="020B0600070205080204" pitchFamily="50" charset="-128"/>
              </a:rPr>
              <a:t>The Role of Chemistry in Heritage Sciences </a:t>
            </a:r>
            <a:endParaRPr kumimoji="1" lang="ja-JP" altLang="en-US" sz="2800" dirty="0"/>
          </a:p>
        </p:txBody>
      </p:sp>
      <p:sp>
        <p:nvSpPr>
          <p:cNvPr id="7" name="テキスト ボックス 6">
            <a:extLst>
              <a:ext uri="{FF2B5EF4-FFF2-40B4-BE49-F238E27FC236}">
                <a16:creationId xmlns:a16="http://schemas.microsoft.com/office/drawing/2014/main" xmlns="" id="{22415A7E-C6BB-F431-2F43-26E6F255BF9D}"/>
              </a:ext>
            </a:extLst>
          </p:cNvPr>
          <p:cNvSpPr txBox="1"/>
          <p:nvPr/>
        </p:nvSpPr>
        <p:spPr>
          <a:xfrm>
            <a:off x="2020251" y="1773680"/>
            <a:ext cx="3494546" cy="461665"/>
          </a:xfrm>
          <a:prstGeom prst="rect">
            <a:avLst/>
          </a:prstGeom>
          <a:noFill/>
        </p:spPr>
        <p:txBody>
          <a:bodyPr wrap="none" rtlCol="0">
            <a:spAutoFit/>
          </a:bodyPr>
          <a:lstStyle/>
          <a:p>
            <a:r>
              <a:rPr lang="en-US" altLang="ja-JP" sz="2400" b="1" dirty="0">
                <a:effectLst/>
                <a:latin typeface="Times New Roman" panose="02020603050405020304" pitchFamily="18" charset="0"/>
                <a:ea typeface="ＭＳ Ｐゴシック" panose="020B0600070205080204" pitchFamily="50" charset="-128"/>
              </a:rPr>
              <a:t>Hany A. El-Shemy, Ph.D.</a:t>
            </a:r>
            <a:endParaRPr kumimoji="1" lang="ja-JP" altLang="en-US" sz="2400" b="1" dirty="0"/>
          </a:p>
        </p:txBody>
      </p:sp>
      <p:sp>
        <p:nvSpPr>
          <p:cNvPr id="8" name="テキスト ボックス 7">
            <a:extLst>
              <a:ext uri="{FF2B5EF4-FFF2-40B4-BE49-F238E27FC236}">
                <a16:creationId xmlns:a16="http://schemas.microsoft.com/office/drawing/2014/main" xmlns="" id="{2CC3E605-57AA-6E9A-995E-0D581E30F086}"/>
              </a:ext>
            </a:extLst>
          </p:cNvPr>
          <p:cNvSpPr txBox="1"/>
          <p:nvPr/>
        </p:nvSpPr>
        <p:spPr>
          <a:xfrm>
            <a:off x="998898" y="2209186"/>
            <a:ext cx="5643154" cy="923330"/>
          </a:xfrm>
          <a:prstGeom prst="rect">
            <a:avLst/>
          </a:prstGeom>
          <a:noFill/>
        </p:spPr>
        <p:txBody>
          <a:bodyPr wrap="square" rtlCol="0">
            <a:spAutoFit/>
          </a:bodyPr>
          <a:lstStyle/>
          <a:p>
            <a:pPr algn="ctr"/>
            <a:r>
              <a:rPr kumimoji="1" lang="en-US" altLang="ja-JP" b="1" dirty="0">
                <a:latin typeface="Times New Roman" panose="02020603050405020304" pitchFamily="18" charset="0"/>
                <a:cs typeface="Times New Roman" panose="02020603050405020304" pitchFamily="18" charset="0"/>
              </a:rPr>
              <a:t>Prof. and Former </a:t>
            </a:r>
            <a:r>
              <a:rPr kumimoji="1" lang="en-US" altLang="ja-JP" b="1" dirty="0" smtClean="0">
                <a:latin typeface="Times New Roman" panose="02020603050405020304" pitchFamily="18" charset="0"/>
                <a:cs typeface="Times New Roman" panose="02020603050405020304" pitchFamily="18" charset="0"/>
              </a:rPr>
              <a:t>Dean,</a:t>
            </a:r>
            <a:r>
              <a:rPr kumimoji="1" lang="ja-JP" altLang="en-US" b="1" dirty="0" smtClean="0">
                <a:latin typeface="Times New Roman" panose="02020603050405020304" pitchFamily="18" charset="0"/>
                <a:cs typeface="Times New Roman" panose="02020603050405020304" pitchFamily="18" charset="0"/>
              </a:rPr>
              <a:t> </a:t>
            </a:r>
            <a:r>
              <a:rPr kumimoji="1" lang="en-US" altLang="ja-JP" b="1" dirty="0">
                <a:latin typeface="Times New Roman" panose="02020603050405020304" pitchFamily="18" charset="0"/>
                <a:cs typeface="Times New Roman" panose="02020603050405020304" pitchFamily="18" charset="0"/>
              </a:rPr>
              <a:t>Biochemistry </a:t>
            </a:r>
          </a:p>
          <a:p>
            <a:pPr algn="ctr"/>
            <a:r>
              <a:rPr kumimoji="1" lang="en-US" altLang="ja-JP" b="1" dirty="0">
                <a:latin typeface="Times New Roman" panose="02020603050405020304" pitchFamily="18" charset="0"/>
                <a:cs typeface="Times New Roman" panose="02020603050405020304" pitchFamily="18" charset="0"/>
              </a:rPr>
              <a:t>Department Faculty of </a:t>
            </a:r>
            <a:r>
              <a:rPr kumimoji="1" lang="en-US" altLang="ja-JP" b="1" dirty="0" smtClean="0">
                <a:latin typeface="Times New Roman" panose="02020603050405020304" pitchFamily="18" charset="0"/>
                <a:cs typeface="Times New Roman" panose="02020603050405020304" pitchFamily="18" charset="0"/>
              </a:rPr>
              <a:t>Agriculture, </a:t>
            </a:r>
            <a:r>
              <a:rPr kumimoji="1" lang="en-US" altLang="ja-JP" b="1" dirty="0">
                <a:latin typeface="Times New Roman" panose="02020603050405020304" pitchFamily="18" charset="0"/>
                <a:cs typeface="Times New Roman" panose="02020603050405020304" pitchFamily="18" charset="0"/>
              </a:rPr>
              <a:t>Cairo </a:t>
            </a:r>
            <a:r>
              <a:rPr kumimoji="1" lang="en-US" altLang="ja-JP" b="1" dirty="0" smtClean="0">
                <a:latin typeface="Times New Roman" panose="02020603050405020304" pitchFamily="18" charset="0"/>
                <a:cs typeface="Times New Roman" panose="02020603050405020304" pitchFamily="18" charset="0"/>
              </a:rPr>
              <a:t>University</a:t>
            </a:r>
          </a:p>
          <a:p>
            <a:pPr algn="ctr"/>
            <a:r>
              <a:rPr kumimoji="1" lang="en-US" altLang="ja-JP" b="1" dirty="0" smtClean="0">
                <a:latin typeface="Times New Roman" panose="02020603050405020304" pitchFamily="18" charset="0"/>
                <a:cs typeface="Times New Roman" panose="02020603050405020304" pitchFamily="18" charset="0"/>
              </a:rPr>
              <a:t>EGYPT</a:t>
            </a:r>
            <a:endParaRPr kumimoji="1" lang="ja-JP" altLang="en-US" b="1" dirty="0"/>
          </a:p>
        </p:txBody>
      </p:sp>
      <p:pic>
        <p:nvPicPr>
          <p:cNvPr id="15" name="図 14">
            <a:extLst>
              <a:ext uri="{FF2B5EF4-FFF2-40B4-BE49-F238E27FC236}">
                <a16:creationId xmlns:a16="http://schemas.microsoft.com/office/drawing/2014/main" xmlns="" id="{569A55C7-F01B-99DB-CEE0-5E65CBDE0334}"/>
              </a:ext>
            </a:extLst>
          </p:cNvPr>
          <p:cNvPicPr>
            <a:picLocks noChangeAspect="1"/>
          </p:cNvPicPr>
          <p:nvPr/>
        </p:nvPicPr>
        <p:blipFill>
          <a:blip r:embed="rId3"/>
          <a:stretch>
            <a:fillRect/>
          </a:stretch>
        </p:blipFill>
        <p:spPr>
          <a:xfrm>
            <a:off x="353134" y="1271023"/>
            <a:ext cx="1260577" cy="1241127"/>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4137247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xmlns="" id="{ECEEF6A9-6C75-C8C0-A5E0-6BD593B94184}"/>
              </a:ext>
            </a:extLst>
          </p:cNvPr>
          <p:cNvSpPr>
            <a:spLocks noGrp="1"/>
          </p:cNvSpPr>
          <p:nvPr>
            <p:ph idx="1"/>
          </p:nvPr>
        </p:nvSpPr>
        <p:spPr>
          <a:xfrm>
            <a:off x="-95623" y="340684"/>
            <a:ext cx="6849036" cy="5083134"/>
          </a:xfrm>
        </p:spPr>
        <p:txBody>
          <a:bodyPr>
            <a:normAutofit/>
          </a:bodyPr>
          <a:lstStyle/>
          <a:p>
            <a:pPr marL="285750" indent="0">
              <a:buNone/>
            </a:pP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African Academy of Science (AAS Fellow) 2018- Now</a:t>
            </a:r>
            <a:b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b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https://www.aasciences.africa/fellow/el-shemy-hany-abdel-aziz</a:t>
            </a:r>
          </a:p>
          <a:p>
            <a:pPr marL="285750" indent="0">
              <a:buNone/>
            </a:pP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Membership of Advisory Committee (MACs) for </a:t>
            </a:r>
            <a:r>
              <a:rPr lang="en-US" altLang="ja-JP" sz="1400" dirty="0" err="1">
                <a:effectLst/>
                <a:latin typeface="Times New Roman" panose="02020603050405020304" pitchFamily="18" charset="0"/>
                <a:ea typeface="ＭＳ Ｐゴシック" panose="020B0600070205080204" pitchFamily="50" charset="-128"/>
                <a:cs typeface="ＭＳ Ｐゴシック" panose="020B0600070205080204" pitchFamily="50" charset="-128"/>
              </a:rPr>
              <a:t>BioSciences</a:t>
            </a: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(AAS) 2021- Now</a:t>
            </a:r>
          </a:p>
          <a:p>
            <a:pPr marL="285750" indent="0">
              <a:buNone/>
            </a:pP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Section Editor:  </a:t>
            </a:r>
            <a:r>
              <a:rPr lang="en-US" altLang="ja-JP" sz="1400" dirty="0" err="1">
                <a:effectLst/>
                <a:latin typeface="Times New Roman" panose="02020603050405020304" pitchFamily="18" charset="0"/>
                <a:ea typeface="ＭＳ Ｐゴシック" panose="020B0600070205080204" pitchFamily="50" charset="-128"/>
                <a:cs typeface="ＭＳ Ｐゴシック" panose="020B0600070205080204" pitchFamily="50" charset="-128"/>
              </a:rPr>
              <a:t>PLoS</a:t>
            </a: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ONE </a:t>
            </a:r>
            <a:r>
              <a:rPr lang="en-US" altLang="ja-JP" sz="1400" dirty="0" smtClean="0">
                <a:effectLst/>
                <a:latin typeface="Times New Roman" panose="02020603050405020304" pitchFamily="18" charset="0"/>
                <a:ea typeface="ＭＳ Ｐゴシック" panose="020B0600070205080204" pitchFamily="50" charset="-128"/>
                <a:cs typeface="ＭＳ Ｐゴシック" panose="020B0600070205080204" pitchFamily="50" charset="-128"/>
              </a:rPr>
              <a:t>2006-2025</a:t>
            </a: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https://journals.plos.org/plosone/s/section-editors</a:t>
            </a:r>
          </a:p>
          <a:p>
            <a:pPr marL="285750" indent="0">
              <a:buNone/>
            </a:pP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Editor BMC Genomics:  2014- Now </a:t>
            </a:r>
            <a:b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b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https://bmcgenomics.biomedcentral.com/about/editorial-board</a:t>
            </a:r>
          </a:p>
          <a:p>
            <a:pPr marL="285750" indent="0">
              <a:buNone/>
            </a:pP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Editor Current Issue in Molecular Biology: 2009-Now </a:t>
            </a:r>
            <a:b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b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https://www.mdpi.com/journal/cimb/editors</a:t>
            </a:r>
          </a:p>
          <a:p>
            <a:pPr marL="285750" indent="0">
              <a:buNone/>
            </a:pP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Editor Journal of Advanced Research:  2010- Now </a:t>
            </a:r>
            <a:b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b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https://www.journals.elsevier.com/journal-of-advanced-research/editorial-board</a:t>
            </a:r>
          </a:p>
          <a:p>
            <a:pPr marL="285750" indent="0">
              <a:buNone/>
            </a:pP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Chair of Specialized Technical Committee on Education, Science and Technology, (STC-EST) (2015-2017) in African Union </a:t>
            </a:r>
            <a:b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b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https://au.int/sites/default/files/documents/36893-doc-report_st_par_oct_2nd_2017_3_final_clean.pdf</a:t>
            </a:r>
          </a:p>
          <a:p>
            <a:pPr marL="285750" indent="0">
              <a:buNone/>
            </a:pPr>
            <a:r>
              <a:rPr lang="en-US" altLang="ja-JP" sz="1400" dirty="0">
                <a:effectLst/>
                <a:latin typeface="Times New Roman" panose="02020603050405020304" pitchFamily="18" charset="0"/>
                <a:ea typeface="ＭＳ Ｐゴシック" panose="020B0600070205080204" pitchFamily="50" charset="-128"/>
                <a:cs typeface="ＭＳ Ｐゴシック" panose="020B0600070205080204" pitchFamily="50" charset="-128"/>
              </a:rPr>
              <a:t>-       Co-chair of The EU-Africa High-Level Policy Dialogue (HLPD) on science, technology and innovation (STI) (2015-2017) in African Union. The 4th meeting of Senior Officials of the AU-EU High Level Policy Dialogue on Science, Technology and Innovation Brussels, 17-18 October 2017 | African Union</a:t>
            </a:r>
            <a:endParaRPr lang="ja-JP" altLang="ja-JP" sz="14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Tree>
    <p:extLst>
      <p:ext uri="{BB962C8B-B14F-4D97-AF65-F5344CB8AC3E}">
        <p14:creationId xmlns:p14="http://schemas.microsoft.com/office/powerpoint/2010/main" val="17717147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A6E95342A3EC64F899A27E4FFBDBC59" ma:contentTypeVersion="18" ma:contentTypeDescription="Ustvari nov dokument." ma:contentTypeScope="" ma:versionID="d15e9815b81d21c5b602ff070d7198cf">
  <xsd:schema xmlns:xsd="http://www.w3.org/2001/XMLSchema" xmlns:xs="http://www.w3.org/2001/XMLSchema" xmlns:p="http://schemas.microsoft.com/office/2006/metadata/properties" xmlns:ns2="d6b04637-35a3-4262-9ed0-2c58b7c93ec3" xmlns:ns3="ed129013-ffc9-4b3f-8ed5-fd633147cea1" targetNamespace="http://schemas.microsoft.com/office/2006/metadata/properties" ma:root="true" ma:fieldsID="b9b9846ea7f818b7132ce2781006e830" ns2:_="" ns3:_="">
    <xsd:import namespace="d6b04637-35a3-4262-9ed0-2c58b7c93ec3"/>
    <xsd:import namespace="ed129013-ffc9-4b3f-8ed5-fd633147cea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b04637-35a3-4262-9ed0-2c58b7c93ec3" elementFormDefault="qualified">
    <xsd:import namespace="http://schemas.microsoft.com/office/2006/documentManagement/types"/>
    <xsd:import namespace="http://schemas.microsoft.com/office/infopath/2007/PartnerControls"/>
    <xsd:element name="SharedWithUsers" ma:index="8"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V skupni rabi s podrobnostmi" ma:internalName="SharedWithDetails" ma:readOnly="true">
      <xsd:simpleType>
        <xsd:restriction base="dms:Note">
          <xsd:maxLength value="255"/>
        </xsd:restriction>
      </xsd:simpleType>
    </xsd:element>
    <xsd:element name="TaxCatchAll" ma:index="23" nillable="true" ma:displayName="Taxonomy Catch All Column" ma:hidden="true" ma:list="{1a502b39-7ecf-41b0-bcf4-58967352593d}" ma:internalName="TaxCatchAll" ma:showField="CatchAllData" ma:web="d6b04637-35a3-4262-9ed0-2c58b7c93e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d129013-ffc9-4b3f-8ed5-fd633147cea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Oznake slike" ma:readOnly="false" ma:fieldId="{5cf76f15-5ced-4ddc-b409-7134ff3c332f}" ma:taxonomyMulti="true" ma:sspId="0938a081-a76a-4171-adc7-1d45bc88625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d129013-ffc9-4b3f-8ed5-fd633147cea1">
      <Terms xmlns="http://schemas.microsoft.com/office/infopath/2007/PartnerControls"/>
    </lcf76f155ced4ddcb4097134ff3c332f>
    <TaxCatchAll xmlns="d6b04637-35a3-4262-9ed0-2c58b7c93ec3" xsi:nil="true"/>
  </documentManagement>
</p:properties>
</file>

<file path=customXml/itemProps1.xml><?xml version="1.0" encoding="utf-8"?>
<ds:datastoreItem xmlns:ds="http://schemas.openxmlformats.org/officeDocument/2006/customXml" ds:itemID="{7E753494-E6C6-43F2-A5B1-11713F085899}"/>
</file>

<file path=customXml/itemProps2.xml><?xml version="1.0" encoding="utf-8"?>
<ds:datastoreItem xmlns:ds="http://schemas.openxmlformats.org/officeDocument/2006/customXml" ds:itemID="{E95F503C-9443-4BED-93E5-5DB6517D2735}"/>
</file>

<file path=customXml/itemProps3.xml><?xml version="1.0" encoding="utf-8"?>
<ds:datastoreItem xmlns:ds="http://schemas.openxmlformats.org/officeDocument/2006/customXml" ds:itemID="{EE2D8C06-4113-4B82-A10D-D5DA4B55D931}"/>
</file>

<file path=docProps/app.xml><?xml version="1.0" encoding="utf-8"?>
<Properties xmlns="http://schemas.openxmlformats.org/officeDocument/2006/extended-properties" xmlns:vt="http://schemas.openxmlformats.org/officeDocument/2006/docPropsVTypes">
  <Template>Office Theme</Template>
  <TotalTime>198</TotalTime>
  <Words>292</Words>
  <Application>Microsoft Office PowerPoint</Application>
  <PresentationFormat>A4 Paper (210x297 mm)</PresentationFormat>
  <Paragraphs>15</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テーマ</vt:lpstr>
      <vt:lpstr>The Role of Chemistry in Heritage Sciences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Chemistry in Heritage Sciences</dc:title>
  <dc:creator>高馬　久枝</dc:creator>
  <cp:lastModifiedBy>DR-Hany</cp:lastModifiedBy>
  <cp:revision>10</cp:revision>
  <cp:lastPrinted>2024-06-24T12:11:46Z</cp:lastPrinted>
  <dcterms:created xsi:type="dcterms:W3CDTF">2024-06-12T00:54:07Z</dcterms:created>
  <dcterms:modified xsi:type="dcterms:W3CDTF">2025-05-13T08:59:55Z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0x0101002A6E95342A3EC64F899A27E4FFBDBC59</vt:lpwstr>
  </property>
</Properties>
</file>